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3" r:id="rId2"/>
    <p:sldId id="283" r:id="rId3"/>
    <p:sldId id="284" r:id="rId4"/>
    <p:sldId id="285" r:id="rId5"/>
    <p:sldId id="257" r:id="rId6"/>
    <p:sldId id="274" r:id="rId7"/>
    <p:sldId id="262" r:id="rId8"/>
    <p:sldId id="263" r:id="rId9"/>
    <p:sldId id="256" r:id="rId10"/>
    <p:sldId id="265" r:id="rId11"/>
    <p:sldId id="258" r:id="rId12"/>
    <p:sldId id="259" r:id="rId13"/>
    <p:sldId id="260" r:id="rId14"/>
    <p:sldId id="279" r:id="rId15"/>
    <p:sldId id="277" r:id="rId16"/>
    <p:sldId id="282" r:id="rId17"/>
    <p:sldId id="266" r:id="rId18"/>
    <p:sldId id="278" r:id="rId19"/>
    <p:sldId id="281" r:id="rId20"/>
    <p:sldId id="272" r:id="rId21"/>
    <p:sldId id="276" r:id="rId22"/>
    <p:sldId id="280" r:id="rId23"/>
    <p:sldId id="268" r:id="rId24"/>
    <p:sldId id="270" r:id="rId25"/>
    <p:sldId id="269" r:id="rId26"/>
    <p:sldId id="27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49" autoAdjust="0"/>
    <p:restoredTop sz="94660"/>
  </p:normalViewPr>
  <p:slideViewPr>
    <p:cSldViewPr>
      <p:cViewPr>
        <p:scale>
          <a:sx n="80" d="100"/>
          <a:sy n="80" d="100"/>
        </p:scale>
        <p:origin x="-1068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5D741-CE72-418F-B969-1F333B9D33DE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C7B1F-81D2-4B7B-A659-F8081B0C84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9C7B1F-81D2-4B7B-A659-F8081B0C843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1480"/>
            <a:ext cx="8572560" cy="20717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Преемственность между ДОУ и школой при  решении учебных задач на занятиях театральной деятельности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786058"/>
            <a:ext cx="8215370" cy="392909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s://sun9-48.userapi.com/impg/RfHcn0fH-B-XDIpbW6PmnB-erom6NMizSf1uqA/7ZPcJH7CzSs.jpg?size=604x431&amp;quality=95&amp;sign=d4bf37affded400f038737996de0aec4&amp;type=albu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53995"/>
            <a:ext cx="5752465" cy="410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работ в ДОУ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артикуляционная гимнастика</a:t>
            </a:r>
          </a:p>
          <a:p>
            <a:r>
              <a:rPr lang="ru-RU" dirty="0" smtClean="0"/>
              <a:t>пальчиковая гимнастика  </a:t>
            </a:r>
          </a:p>
          <a:p>
            <a:r>
              <a:rPr lang="ru-RU" dirty="0" err="1" smtClean="0"/>
              <a:t>логосказка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постановка или автоматизации звука</a:t>
            </a:r>
          </a:p>
          <a:p>
            <a:r>
              <a:rPr lang="ru-RU" dirty="0" smtClean="0"/>
              <a:t>развитие связной речи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72" name="Содержимое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школе    </a:t>
            </a:r>
          </a:p>
        </p:txBody>
      </p:sp>
      <p:sp>
        <p:nvSpPr>
          <p:cNvPr id="12" name="Стрелка вправо с вырезом 11"/>
          <p:cNvSpPr/>
          <p:nvPr/>
        </p:nvSpPr>
        <p:spPr>
          <a:xfrm rot="5400000">
            <a:off x="3725064" y="1561292"/>
            <a:ext cx="1127125" cy="57626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Стрелка вправо с вырезом 12"/>
          <p:cNvSpPr/>
          <p:nvPr/>
        </p:nvSpPr>
        <p:spPr>
          <a:xfrm rot="10449398">
            <a:off x="6546850" y="2986088"/>
            <a:ext cx="1225550" cy="6604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 rot="13985535">
            <a:off x="5352257" y="4610893"/>
            <a:ext cx="1187450" cy="71596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 rot="18009858">
            <a:off x="2722563" y="4886325"/>
            <a:ext cx="1019175" cy="47307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17" name="Стрелка вправо с вырезом 16"/>
          <p:cNvSpPr/>
          <p:nvPr/>
        </p:nvSpPr>
        <p:spPr>
          <a:xfrm rot="451520">
            <a:off x="955329" y="2459682"/>
            <a:ext cx="1354988" cy="62388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/>
          </a:p>
        </p:txBody>
      </p:sp>
      <p:sp>
        <p:nvSpPr>
          <p:cNvPr id="19464" name="Прямоугольник 17"/>
          <p:cNvSpPr>
            <a:spLocks noChangeArrowheads="1"/>
          </p:cNvSpPr>
          <p:nvPr/>
        </p:nvSpPr>
        <p:spPr bwMode="auto">
          <a:xfrm>
            <a:off x="3492500" y="1412875"/>
            <a:ext cx="1871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Тон</a:t>
            </a:r>
          </a:p>
        </p:txBody>
      </p:sp>
      <p:sp>
        <p:nvSpPr>
          <p:cNvPr id="19465" name="Прямоугольник 18"/>
          <p:cNvSpPr>
            <a:spLocks noChangeArrowheads="1"/>
          </p:cNvSpPr>
          <p:nvPr/>
        </p:nvSpPr>
        <p:spPr bwMode="auto">
          <a:xfrm>
            <a:off x="6659563" y="2492375"/>
            <a:ext cx="2484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артикуляция</a:t>
            </a:r>
          </a:p>
        </p:txBody>
      </p:sp>
      <p:sp>
        <p:nvSpPr>
          <p:cNvPr id="5" name="Овал 4"/>
          <p:cNvSpPr/>
          <p:nvPr/>
        </p:nvSpPr>
        <p:spPr>
          <a:xfrm>
            <a:off x="2267744" y="2492896"/>
            <a:ext cx="4248472" cy="223224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solidFill>
                  <a:schemeClr val="tx1"/>
                </a:solidFill>
              </a:rPr>
              <a:t>Правильная         речь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9469" name="Прямоугольник 21"/>
          <p:cNvSpPr>
            <a:spLocks noChangeArrowheads="1"/>
          </p:cNvSpPr>
          <p:nvPr/>
        </p:nvSpPr>
        <p:spPr bwMode="auto">
          <a:xfrm>
            <a:off x="5940425" y="5445125"/>
            <a:ext cx="2016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дыхание</a:t>
            </a:r>
          </a:p>
        </p:txBody>
      </p:sp>
      <p:sp>
        <p:nvSpPr>
          <p:cNvPr id="19470" name="Прямоугольник 22"/>
          <p:cNvSpPr>
            <a:spLocks noChangeArrowheads="1"/>
          </p:cNvSpPr>
          <p:nvPr/>
        </p:nvSpPr>
        <p:spPr bwMode="auto">
          <a:xfrm>
            <a:off x="1908175" y="5516563"/>
            <a:ext cx="20875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/>
              <a:t>дикция</a:t>
            </a:r>
          </a:p>
        </p:txBody>
      </p:sp>
      <p:sp>
        <p:nvSpPr>
          <p:cNvPr id="19471" name="Прямоугольник 24"/>
          <p:cNvSpPr>
            <a:spLocks noChangeArrowheads="1"/>
          </p:cNvSpPr>
          <p:nvPr/>
        </p:nvSpPr>
        <p:spPr bwMode="auto">
          <a:xfrm>
            <a:off x="500034" y="2060574"/>
            <a:ext cx="15716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j-lt"/>
              </a:rPr>
              <a:t>Интонация</a:t>
            </a:r>
            <a:endParaRPr lang="ru-RU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828800" y="0"/>
            <a:ext cx="5410200" cy="1341438"/>
          </a:xfrm>
        </p:spPr>
        <p:txBody>
          <a:bodyPr/>
          <a:lstStyle/>
          <a:p>
            <a:r>
              <a:rPr lang="ru-RU" smtClean="0"/>
              <a:t>СКОРОГОВОРКА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dirty="0" smtClean="0"/>
              <a:t>Мышка сушек насушила, мышка мышек пригласила.</a:t>
            </a:r>
          </a:p>
          <a:p>
            <a:pPr>
              <a:buFontTx/>
              <a:buNone/>
              <a:defRPr/>
            </a:pPr>
            <a:r>
              <a:rPr lang="ru-RU" dirty="0" smtClean="0"/>
              <a:t>Мышки сушки кушать стали, зубы сразу же сломали.</a:t>
            </a:r>
          </a:p>
          <a:p>
            <a:pPr>
              <a:defRPr/>
            </a:pPr>
            <a:r>
              <a:rPr lang="ru-RU" dirty="0" smtClean="0"/>
              <a:t>РАЗЫГРАТЬ В ПАРЕ.</a:t>
            </a:r>
          </a:p>
          <a:p>
            <a:pPr>
              <a:buFontTx/>
              <a:buNone/>
              <a:defRPr/>
            </a:pPr>
            <a:r>
              <a:rPr lang="ru-RU" b="1" dirty="0" smtClean="0"/>
              <a:t>Вместе.  </a:t>
            </a:r>
            <a:r>
              <a:rPr lang="ru-RU" dirty="0" smtClean="0"/>
              <a:t>Мышонку шепчет мышь...</a:t>
            </a:r>
          </a:p>
          <a:p>
            <a:pPr>
              <a:buFontTx/>
              <a:buNone/>
              <a:defRPr/>
            </a:pPr>
            <a:r>
              <a:rPr lang="ru-RU" b="1" dirty="0" smtClean="0"/>
              <a:t>Мама-мышка. </a:t>
            </a:r>
            <a:r>
              <a:rPr lang="ru-RU" dirty="0" smtClean="0"/>
              <a:t>Ты все шуршишь, не спишь</a:t>
            </a:r>
          </a:p>
          <a:p>
            <a:pPr>
              <a:buFontTx/>
              <a:buNone/>
              <a:defRPr/>
            </a:pPr>
            <a:r>
              <a:rPr lang="ru-RU" b="1" dirty="0" smtClean="0"/>
              <a:t>Вместе. </a:t>
            </a:r>
            <a:r>
              <a:rPr lang="ru-RU" dirty="0" smtClean="0"/>
              <a:t>Мышонок шепчет мыши...</a:t>
            </a:r>
          </a:p>
          <a:p>
            <a:pPr>
              <a:buFontTx/>
              <a:buNone/>
              <a:defRPr/>
            </a:pPr>
            <a:r>
              <a:rPr lang="ru-RU" b="1" dirty="0" smtClean="0"/>
              <a:t>Мышонок. </a:t>
            </a:r>
            <a:r>
              <a:rPr lang="ru-RU" dirty="0" smtClean="0"/>
              <a:t>Шуршать я буду тише. 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7924800" cy="119697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Упражнение на развитие голосового аппарата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486400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ru-RU" dirty="0" smtClean="0"/>
              <a:t>Ваши помощники – гласные звуки: А, Э, И, О, У, Ы. С их помощью легко можно передать плач как маленького ребёнка, так и капризного мышонка, обиженного зайчонка, испуганного медведя и голодного волка, звонкоголосого петуха. </a:t>
            </a:r>
            <a:br>
              <a:rPr lang="ru-RU" dirty="0" smtClean="0"/>
            </a:br>
            <a:r>
              <a:rPr lang="ru-RU" dirty="0" smtClean="0"/>
              <a:t>- Ваш друг подарил вам яблоко. Кусаем яблоко и жуём закрытым ртом, теперь открытым ртом, теперь с чавканьем и звуками, жуём звуки, пережёвываем. Жуём звук «а», «о», «у», «и», «э», «</a:t>
            </a:r>
            <a:r>
              <a:rPr lang="ru-RU" dirty="0" err="1" smtClean="0"/>
              <a:t>ы</a:t>
            </a:r>
            <a:r>
              <a:rPr lang="ru-RU" dirty="0" smtClean="0"/>
              <a:t>» Посмеялись открытым ртом звуком «А-а-а», тоненько посмеялись звуком «И-и-и», кругло посмеялись «О-о-о». Проговорим скороговорку «Борис рассыпал Ларисин бисер». Проговорим – широко открыв рот. </a:t>
            </a:r>
            <a:r>
              <a:rPr lang="ru-RU" dirty="0" err="1" smtClean="0"/>
              <a:t>Проговорим,почти</a:t>
            </a:r>
            <a:r>
              <a:rPr lang="ru-RU" dirty="0" smtClean="0"/>
              <a:t> не открывая рта. </a:t>
            </a:r>
            <a:br>
              <a:rPr lang="ru-RU" dirty="0" smtClean="0"/>
            </a:br>
            <a:r>
              <a:rPr lang="ru-RU" dirty="0" smtClean="0"/>
              <a:t>Проговорим с разной эмоциональной окраской. Произнесли скороговорку : - гневно, со злобой; - с досадой; - с чувством вины; -с чувством радости; -задумчиво; - мечтательно.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Музыкотерапия</a:t>
            </a:r>
            <a:endParaRPr lang="ru-RU" dirty="0"/>
          </a:p>
        </p:txBody>
      </p:sp>
      <p:pic>
        <p:nvPicPr>
          <p:cNvPr id="3076" name="Picture 4" descr="C:\Users\Admin\Downloads\16663386054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1643050"/>
            <a:ext cx="5143536" cy="4357718"/>
          </a:xfrm>
          <a:prstGeom prst="rect">
            <a:avLst/>
          </a:prstGeom>
          <a:noFill/>
        </p:spPr>
      </p:pic>
      <p:pic>
        <p:nvPicPr>
          <p:cNvPr id="6" name="Picture 2" descr="C:\Users\Admin\Downloads\166633860544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66836"/>
            <a:ext cx="321471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упражнения на расслабление мышц </a:t>
            </a:r>
            <a:endParaRPr lang="ru-RU" dirty="0"/>
          </a:p>
        </p:txBody>
      </p:sp>
      <p:pic>
        <p:nvPicPr>
          <p:cNvPr id="1026" name="Picture 2" descr="C:\Users\Admin\Downloads\166633860543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3857652" cy="4762534"/>
          </a:xfrm>
          <a:prstGeom prst="rect">
            <a:avLst/>
          </a:prstGeom>
          <a:noFill/>
        </p:spPr>
      </p:pic>
      <p:pic>
        <p:nvPicPr>
          <p:cNvPr id="5" name="Picture 2" descr="C:\Users\Admin\Downloads\16663386055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428736"/>
            <a:ext cx="3714776" cy="4953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КУКЛОТЕРАПИЯ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Музыкотерапия, </a:t>
            </a:r>
            <a:r>
              <a:rPr lang="ru-RU" dirty="0" err="1" smtClean="0"/>
              <a:t>Имаготерапия</a:t>
            </a:r>
            <a:r>
              <a:rPr lang="ru-RU" dirty="0" smtClean="0"/>
              <a:t> – театрализация</a:t>
            </a:r>
          </a:p>
          <a:p>
            <a:pPr lvl="0"/>
            <a:r>
              <a:rPr lang="ru-RU" dirty="0" err="1" smtClean="0"/>
              <a:t>Куклотерапия</a:t>
            </a:r>
            <a:endParaRPr lang="ru-RU" dirty="0" smtClean="0"/>
          </a:p>
          <a:p>
            <a:pPr lvl="0"/>
            <a:r>
              <a:rPr lang="ru-RU" dirty="0" err="1" smtClean="0"/>
              <a:t>Сказкотерапия</a:t>
            </a:r>
            <a:endParaRPr lang="ru-RU" dirty="0" smtClean="0"/>
          </a:p>
          <a:p>
            <a:pPr lvl="0"/>
            <a:r>
              <a:rPr lang="ru-RU" dirty="0" err="1" smtClean="0"/>
              <a:t>Крупотерапия</a:t>
            </a:r>
            <a:r>
              <a:rPr lang="ru-RU" dirty="0" smtClean="0"/>
              <a:t> – игры с крупой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Admin\Downloads\166637687557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Консультант</a:t>
            </a:r>
            <a:endParaRPr lang="ru-RU" dirty="0"/>
          </a:p>
        </p:txBody>
      </p:sp>
      <p:pic>
        <p:nvPicPr>
          <p:cNvPr id="1026" name="Picture 2" descr="C:\Users\Admin\Downloads\16664549482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386664"/>
            <a:ext cx="3554624" cy="47394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jette.ru/wp-content/uploads/2019/12/rebyonok-chitaet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500989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401622"/>
            <a:ext cx="3314599" cy="54563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Театральная деятельность это не только репетиции и выступления, это- воспитание нравственных качеств.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Театральные занятия тем и интересны, что это не просто  драматизация,  выразительное чтение стихотворений, это именно действия, развитие коммуникативных и личностных УУД. 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«Оживлённая картина»</a:t>
            </a:r>
            <a:endParaRPr lang="ru-RU" dirty="0"/>
          </a:p>
        </p:txBody>
      </p:sp>
      <p:pic>
        <p:nvPicPr>
          <p:cNvPr id="1026" name="Picture 2" descr="C:\Users\Admin\Downloads\166637687557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Составление событийного ряда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Буратино, Карабас, Гарри Потер, Баба Яга, </a:t>
            </a:r>
            <a:r>
              <a:rPr lang="ru-RU" dirty="0" err="1" smtClean="0"/>
              <a:t>Мальвина</a:t>
            </a:r>
            <a:r>
              <a:rPr lang="ru-RU" dirty="0" smtClean="0"/>
              <a:t>, Снежная Королева, Пьеро</a:t>
            </a:r>
          </a:p>
          <a:p>
            <a:r>
              <a:rPr lang="ru-RU" dirty="0" smtClean="0"/>
              <a:t>2.Монеты, нарисованный очаг, волшебная палочка, дудочка, борода, кувшин, ключик.</a:t>
            </a:r>
          </a:p>
          <a:p>
            <a:r>
              <a:rPr lang="ru-RU" dirty="0" smtClean="0"/>
              <a:t>3. Солнце, снегопад, пение птиц, гром, лай собак, кваканье лягушек.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81 views. "/>
          <p:cNvPicPr>
            <a:picLocks noGrp="1"/>
          </p:cNvPicPr>
          <p:nvPr>
            <p:ph idx="1"/>
          </p:nvPr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29703" r="29446" b="11243"/>
          <a:stretch>
            <a:fillRect/>
          </a:stretch>
        </p:blipFill>
        <p:spPr bwMode="auto">
          <a:xfrm>
            <a:off x="3137223" y="2963198"/>
            <a:ext cx="2869555" cy="179996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Установите изолированное ведро медного штейна с ручкой. "/>
          <p:cNvPicPr/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48156" t="55749" r="-73"/>
          <a:stretch>
            <a:fillRect/>
          </a:stretch>
        </p:blipFill>
        <p:spPr bwMode="auto">
          <a:xfrm>
            <a:off x="2928926" y="4286256"/>
            <a:ext cx="1584251" cy="135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saray.ru/i/00274271-0.jpg"/>
          <p:cNvPicPr/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500562" y="4572008"/>
            <a:ext cx="143350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СПАСИБО!!!</a:t>
            </a:r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85992"/>
            <a:ext cx="7620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1291414"/>
            <a:ext cx="7215238" cy="5411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F:\PB290007.JPG"/>
          <p:cNvPicPr>
            <a:picLocks noGrp="1"/>
          </p:cNvPicPr>
          <p:nvPr>
            <p:ph idx="1"/>
          </p:nvPr>
        </p:nvPicPr>
        <p:blipFill>
          <a:blip r:embed="rId2"/>
          <a:srcRect r="8128" b="10562"/>
          <a:stretch>
            <a:fillRect/>
          </a:stretch>
        </p:blipFill>
        <p:spPr bwMode="auto">
          <a:xfrm>
            <a:off x="1214414" y="1428736"/>
            <a:ext cx="6858048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SAM_3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ru-RU" sz="4000" b="1" dirty="0" err="1" smtClean="0"/>
              <a:t>Геймифика́ция</a:t>
            </a:r>
            <a:r>
              <a:rPr lang="ru-RU" sz="4000" dirty="0" smtClean="0"/>
              <a:t> (от англ. слова </a:t>
            </a:r>
            <a:r>
              <a:rPr lang="ru-RU" sz="4000" b="1" dirty="0" err="1" smtClean="0"/>
              <a:t>gamification</a:t>
            </a:r>
            <a:r>
              <a:rPr lang="ru-RU" sz="4000" dirty="0" smtClean="0"/>
              <a:t>) – это процесс использования игрового мышления и динамики игр для вовлечения аудитории и решения задач.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image.shutterstock.com/shutterstock/photos/361059179/display_1500/stock-photo-illustration-of-golden-man-standing-on-top-of-stairs-361059179.jpg"/>
          <p:cNvPicPr>
            <a:picLocks noGrp="1"/>
          </p:cNvPicPr>
          <p:nvPr>
            <p:ph idx="1"/>
          </p:nvPr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r="2970" b="7407"/>
          <a:stretch>
            <a:fillRect/>
          </a:stretch>
        </p:blipFill>
        <p:spPr bwMode="auto">
          <a:xfrm>
            <a:off x="1142976" y="285728"/>
            <a:ext cx="700092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s://lh3.googleusercontent.com/cPtj0fiRNzwfXDM_tusJ4FxOPzPPbLrZ5VefBPpqv3RDzzQzyrHvSwf5NARX8Qy4cfcZ1T1XgUEBR1-EKECrfVsyPsKBjnMGV9SWHHNIdaAlSuu2UwLlhHD7VQW6gTm4OSSShUuX"/>
          <p:cNvPicPr>
            <a:picLocks noGrp="1"/>
          </p:cNvPicPr>
          <p:nvPr>
            <p:ph idx="1"/>
          </p:nvPr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42918"/>
            <a:ext cx="914400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slide-29-10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2888"/>
            <a:ext cx="8424863" cy="631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336</Words>
  <PresentationFormat>Экран (4:3)</PresentationFormat>
  <Paragraphs>143</Paragraphs>
  <Slides>26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Преемственность между ДОУ и школой при  решении учебных задач на занятиях театральной деятельности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Виды работ в ДОУ</vt:lpstr>
      <vt:lpstr>Слайд 11</vt:lpstr>
      <vt:lpstr>СКОРОГОВОРКА</vt:lpstr>
      <vt:lpstr>Упражнение на развитие голосового аппарата </vt:lpstr>
      <vt:lpstr>Музыкотерапия</vt:lpstr>
      <vt:lpstr>упражнения на расслабление мышц </vt:lpstr>
      <vt:lpstr>КУКЛОТЕРАПИЯ</vt:lpstr>
      <vt:lpstr>Слайд 17</vt:lpstr>
      <vt:lpstr>Слайд 18</vt:lpstr>
      <vt:lpstr>Консультант</vt:lpstr>
      <vt:lpstr>Слайд 20</vt:lpstr>
      <vt:lpstr>Слайд 21</vt:lpstr>
      <vt:lpstr> «Оживлённая картина»</vt:lpstr>
      <vt:lpstr>Составление событийного ряда</vt:lpstr>
      <vt:lpstr>Слайд 24</vt:lpstr>
      <vt:lpstr>Слайд 25</vt:lpstr>
      <vt:lpstr>СПАСИБО!!!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 4а1</dc:creator>
  <cp:lastModifiedBy>Admin</cp:lastModifiedBy>
  <cp:revision>68</cp:revision>
  <dcterms:created xsi:type="dcterms:W3CDTF">2022-10-18T10:45:57Z</dcterms:created>
  <dcterms:modified xsi:type="dcterms:W3CDTF">2022-10-24T18:54:28Z</dcterms:modified>
</cp:coreProperties>
</file>